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256" r:id="rId2"/>
    <p:sldId id="278" r:id="rId3"/>
    <p:sldId id="270" r:id="rId4"/>
    <p:sldId id="277" r:id="rId5"/>
    <p:sldId id="267" r:id="rId6"/>
    <p:sldId id="268" r:id="rId7"/>
    <p:sldId id="269" r:id="rId8"/>
    <p:sldId id="263" r:id="rId9"/>
    <p:sldId id="265" r:id="rId10"/>
    <p:sldId id="271" r:id="rId11"/>
    <p:sldId id="272" r:id="rId12"/>
    <p:sldId id="273" r:id="rId13"/>
    <p:sldId id="274" r:id="rId14"/>
    <p:sldId id="275" r:id="rId15"/>
    <p:sldId id="298" r:id="rId16"/>
    <p:sldId id="266" r:id="rId17"/>
    <p:sldId id="302" r:id="rId18"/>
    <p:sldId id="303" r:id="rId19"/>
    <p:sldId id="310" r:id="rId20"/>
    <p:sldId id="304" r:id="rId21"/>
    <p:sldId id="305" r:id="rId22"/>
    <p:sldId id="306" r:id="rId23"/>
    <p:sldId id="307" r:id="rId24"/>
    <p:sldId id="308" r:id="rId25"/>
    <p:sldId id="293" r:id="rId26"/>
    <p:sldId id="276" r:id="rId27"/>
    <p:sldId id="300" r:id="rId28"/>
    <p:sldId id="289" r:id="rId29"/>
    <p:sldId id="294" r:id="rId30"/>
    <p:sldId id="309" r:id="rId31"/>
    <p:sldId id="288" r:id="rId32"/>
    <p:sldId id="315" r:id="rId33"/>
    <p:sldId id="299" r:id="rId34"/>
    <p:sldId id="313" r:id="rId35"/>
    <p:sldId id="314" r:id="rId36"/>
    <p:sldId id="285" r:id="rId37"/>
    <p:sldId id="286" r:id="rId38"/>
    <p:sldId id="311" r:id="rId39"/>
    <p:sldId id="287" r:id="rId40"/>
    <p:sldId id="312" r:id="rId41"/>
    <p:sldId id="292" r:id="rId42"/>
    <p:sldId id="301" r:id="rId43"/>
    <p:sldId id="290" r:id="rId44"/>
    <p:sldId id="291" r:id="rId45"/>
    <p:sldId id="295" r:id="rId46"/>
    <p:sldId id="296" r:id="rId47"/>
  </p:sldIdLst>
  <p:sldSz cx="9144000" cy="6858000" type="screen4x3"/>
  <p:notesSz cx="9448800" cy="7150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166"/>
    <a:srgbClr val="0E804A"/>
    <a:srgbClr val="15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455" autoAdjust="0"/>
  </p:normalViewPr>
  <p:slideViewPr>
    <p:cSldViewPr>
      <p:cViewPr>
        <p:scale>
          <a:sx n="100" d="100"/>
          <a:sy n="100" d="100"/>
        </p:scale>
        <p:origin x="-29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94480" cy="357505"/>
          </a:xfrm>
          <a:prstGeom prst="rect">
            <a:avLst/>
          </a:prstGeom>
        </p:spPr>
        <p:txBody>
          <a:bodyPr vert="horz" lIns="93955" tIns="46977" rIns="93955" bIns="469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52135" y="0"/>
            <a:ext cx="4094480" cy="357505"/>
          </a:xfrm>
          <a:prstGeom prst="rect">
            <a:avLst/>
          </a:prstGeom>
        </p:spPr>
        <p:txBody>
          <a:bodyPr vert="horz" lIns="93955" tIns="46977" rIns="93955" bIns="46977" rtlCol="0"/>
          <a:lstStyle>
            <a:lvl1pPr algn="r">
              <a:defRPr sz="1200"/>
            </a:lvl1pPr>
          </a:lstStyle>
          <a:p>
            <a:fld id="{0CAD4D61-8C12-4453-A641-B10B08985C1B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91355"/>
            <a:ext cx="4094480" cy="357505"/>
          </a:xfrm>
          <a:prstGeom prst="rect">
            <a:avLst/>
          </a:prstGeom>
        </p:spPr>
        <p:txBody>
          <a:bodyPr vert="horz" lIns="93955" tIns="46977" rIns="93955" bIns="469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52135" y="6791355"/>
            <a:ext cx="4094480" cy="357505"/>
          </a:xfrm>
          <a:prstGeom prst="rect">
            <a:avLst/>
          </a:prstGeom>
        </p:spPr>
        <p:txBody>
          <a:bodyPr vert="horz" lIns="93955" tIns="46977" rIns="93955" bIns="46977" rtlCol="0" anchor="b"/>
          <a:lstStyle>
            <a:lvl1pPr algn="r">
              <a:defRPr sz="1200"/>
            </a:lvl1pPr>
          </a:lstStyle>
          <a:p>
            <a:fld id="{87891C44-60C9-4031-8769-D685DC6C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53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5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8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7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7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7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3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5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31882-357E-4F5C-87FE-7CC0CB5D3992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9C27-B948-4BEB-84C4-446A1041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072612" cy="168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012" y="533400"/>
            <a:ext cx="556260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 err="1" smtClean="0">
                <a:solidFill>
                  <a:schemeClr val="bg1"/>
                </a:solidFill>
                <a:latin typeface="Franklin Gothic Demi Cond" panose="020B0706030402020204" pitchFamily="34" charset="0"/>
                <a:ea typeface="Adobe Fan Heiti Std B" pitchFamily="34" charset="-128"/>
              </a:rPr>
              <a:t>Fraunhofer</a:t>
            </a:r>
            <a:r>
              <a:rPr lang="en-US" sz="21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Adobe Fan Heiti Std B" pitchFamily="34" charset="-128"/>
              </a:rPr>
              <a:t> | Center for Sustainable Energy</a:t>
            </a:r>
          </a:p>
          <a:p>
            <a:pPr algn="r"/>
            <a:r>
              <a:rPr lang="en-US" sz="21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Boston, MA</a:t>
            </a:r>
          </a:p>
          <a:p>
            <a:pPr algn="r"/>
            <a:r>
              <a:rPr lang="en-US" sz="21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Schematic Lighting Design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en-US" dirty="0" err="1" smtClean="0"/>
              <a:t>Xiaoyin</a:t>
            </a:r>
            <a:r>
              <a:rPr lang="en-US" dirty="0" smtClean="0"/>
              <a:t> Wu</a:t>
            </a:r>
          </a:p>
          <a:p>
            <a:pPr algn="r"/>
            <a:r>
              <a:rPr lang="en-US" dirty="0" smtClean="0"/>
              <a:t>2013.12.09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120"/>
            <a:ext cx="6072612" cy="2433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72612" y="0"/>
            <a:ext cx="3071388" cy="6858000"/>
          </a:xfrm>
          <a:prstGeom prst="rect">
            <a:avLst/>
          </a:prstGeom>
          <a:solidFill>
            <a:srgbClr val="15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four spaces   |   design solutions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" y="3429000"/>
            <a:ext cx="6659404" cy="3148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7" y="743144"/>
            <a:ext cx="5243814" cy="26858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Clean | Simplicity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972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four spaces   |   design solutions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67075"/>
            <a:ext cx="5715000" cy="321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457201"/>
            <a:ext cx="4495798" cy="28098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59237" y="628694"/>
            <a:ext cx="2526963" cy="384721"/>
            <a:chOff x="1359237" y="628694"/>
            <a:chExt cx="2526963" cy="384721"/>
          </a:xfrm>
        </p:grpSpPr>
        <p:sp>
          <p:nvSpPr>
            <p:cNvPr id="10" name="TextBox 9"/>
            <p:cNvSpPr txBox="1"/>
            <p:nvPr/>
          </p:nvSpPr>
          <p:spPr>
            <a:xfrm>
              <a:off x="1503058" y="628694"/>
              <a:ext cx="2383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Technology | Intelligent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1" name="Chord 10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275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four spaces   |   design solutions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143"/>
            <a:ext cx="5638800" cy="2251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r="-1"/>
          <a:stretch/>
        </p:blipFill>
        <p:spPr>
          <a:xfrm>
            <a:off x="4217436" y="457201"/>
            <a:ext cx="4926563" cy="37209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Coordination | Collaborative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96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>
                <a:solidFill>
                  <a:srgbClr val="15C57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</a:t>
            </a:r>
            <a:r>
              <a:rPr lang="en-US" sz="1600" dirty="0" smtClean="0">
                <a:solidFill>
                  <a:schemeClr val="bg1"/>
                </a:solidFill>
              </a:rPr>
              <a:t>four spaces</a:t>
            </a:r>
            <a:r>
              <a:rPr lang="en-US" sz="1600" dirty="0" smtClean="0">
                <a:solidFill>
                  <a:srgbClr val="15C571"/>
                </a:solidFill>
              </a:rPr>
              <a:t>   |   design solutions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Spaces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7647" r="17068" b="1410"/>
          <a:stretch/>
        </p:blipFill>
        <p:spPr>
          <a:xfrm>
            <a:off x="1165937" y="990600"/>
            <a:ext cx="6812125" cy="526164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743658" y="4419600"/>
            <a:ext cx="2966353" cy="713602"/>
          </a:xfrm>
          <a:custGeom>
            <a:avLst/>
            <a:gdLst>
              <a:gd name="connsiteX0" fmla="*/ 0 w 3079102"/>
              <a:gd name="connsiteY0" fmla="*/ 9331 h 755780"/>
              <a:gd name="connsiteX1" fmla="*/ 9331 w 3079102"/>
              <a:gd name="connsiteY1" fmla="*/ 727788 h 755780"/>
              <a:gd name="connsiteX2" fmla="*/ 559837 w 3079102"/>
              <a:gd name="connsiteY2" fmla="*/ 755780 h 755780"/>
              <a:gd name="connsiteX3" fmla="*/ 578498 w 3079102"/>
              <a:gd name="connsiteY3" fmla="*/ 382555 h 755780"/>
              <a:gd name="connsiteX4" fmla="*/ 690465 w 3079102"/>
              <a:gd name="connsiteY4" fmla="*/ 382555 h 755780"/>
              <a:gd name="connsiteX5" fmla="*/ 709126 w 3079102"/>
              <a:gd name="connsiteY5" fmla="*/ 578498 h 755780"/>
              <a:gd name="connsiteX6" fmla="*/ 3060441 w 3079102"/>
              <a:gd name="connsiteY6" fmla="*/ 569168 h 755780"/>
              <a:gd name="connsiteX7" fmla="*/ 3079102 w 3079102"/>
              <a:gd name="connsiteY7" fmla="*/ 0 h 755780"/>
              <a:gd name="connsiteX8" fmla="*/ 0 w 3079102"/>
              <a:gd name="connsiteY8" fmla="*/ 9331 h 75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9102" h="755780">
                <a:moveTo>
                  <a:pt x="0" y="9331"/>
                </a:moveTo>
                <a:lnTo>
                  <a:pt x="9331" y="727788"/>
                </a:lnTo>
                <a:lnTo>
                  <a:pt x="559837" y="755780"/>
                </a:lnTo>
                <a:lnTo>
                  <a:pt x="578498" y="382555"/>
                </a:lnTo>
                <a:lnTo>
                  <a:pt x="690465" y="382555"/>
                </a:lnTo>
                <a:lnTo>
                  <a:pt x="709126" y="578498"/>
                </a:lnTo>
                <a:lnTo>
                  <a:pt x="3060441" y="569168"/>
                </a:lnTo>
                <a:lnTo>
                  <a:pt x="3079102" y="0"/>
                </a:lnTo>
                <a:lnTo>
                  <a:pt x="0" y="9331"/>
                </a:lnTo>
                <a:close/>
              </a:path>
            </a:pathLst>
          </a:custGeom>
          <a:solidFill>
            <a:srgbClr val="13B166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22084" y="3276601"/>
            <a:ext cx="3469733" cy="600074"/>
          </a:xfrm>
          <a:custGeom>
            <a:avLst/>
            <a:gdLst>
              <a:gd name="connsiteX0" fmla="*/ 0 w 3601616"/>
              <a:gd name="connsiteY0" fmla="*/ 9331 h 559837"/>
              <a:gd name="connsiteX1" fmla="*/ 0 w 3601616"/>
              <a:gd name="connsiteY1" fmla="*/ 541175 h 559837"/>
              <a:gd name="connsiteX2" fmla="*/ 3601616 w 3601616"/>
              <a:gd name="connsiteY2" fmla="*/ 559837 h 559837"/>
              <a:gd name="connsiteX3" fmla="*/ 3601616 w 3601616"/>
              <a:gd name="connsiteY3" fmla="*/ 0 h 559837"/>
              <a:gd name="connsiteX4" fmla="*/ 0 w 3601616"/>
              <a:gd name="connsiteY4" fmla="*/ 9331 h 55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1616" h="559837">
                <a:moveTo>
                  <a:pt x="0" y="9331"/>
                </a:moveTo>
                <a:lnTo>
                  <a:pt x="0" y="541175"/>
                </a:lnTo>
                <a:lnTo>
                  <a:pt x="3601616" y="559837"/>
                </a:lnTo>
                <a:lnTo>
                  <a:pt x="3601616" y="0"/>
                </a:lnTo>
                <a:lnTo>
                  <a:pt x="0" y="9331"/>
                </a:lnTo>
                <a:close/>
              </a:path>
            </a:pathLst>
          </a:custGeom>
          <a:solidFill>
            <a:schemeClr val="accent6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715666" y="1447800"/>
            <a:ext cx="422481" cy="2951314"/>
          </a:xfrm>
          <a:custGeom>
            <a:avLst/>
            <a:gdLst>
              <a:gd name="connsiteX0" fmla="*/ 9331 w 438539"/>
              <a:gd name="connsiteY0" fmla="*/ 0 h 3125755"/>
              <a:gd name="connsiteX1" fmla="*/ 438539 w 438539"/>
              <a:gd name="connsiteY1" fmla="*/ 307910 h 3125755"/>
              <a:gd name="connsiteX2" fmla="*/ 401216 w 438539"/>
              <a:gd name="connsiteY2" fmla="*/ 3125755 h 3125755"/>
              <a:gd name="connsiteX3" fmla="*/ 0 w 438539"/>
              <a:gd name="connsiteY3" fmla="*/ 3097763 h 3125755"/>
              <a:gd name="connsiteX4" fmla="*/ 9331 w 438539"/>
              <a:gd name="connsiteY4" fmla="*/ 0 h 312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539" h="3125755">
                <a:moveTo>
                  <a:pt x="9331" y="0"/>
                </a:moveTo>
                <a:lnTo>
                  <a:pt x="438539" y="307910"/>
                </a:lnTo>
                <a:lnTo>
                  <a:pt x="401216" y="3125755"/>
                </a:lnTo>
                <a:lnTo>
                  <a:pt x="0" y="3097763"/>
                </a:lnTo>
                <a:cubicBezTo>
                  <a:pt x="3110" y="2065175"/>
                  <a:pt x="6221" y="1032588"/>
                  <a:pt x="9331" y="0"/>
                </a:cubicBezTo>
                <a:close/>
              </a:path>
            </a:pathLst>
          </a:custGeom>
          <a:solidFill>
            <a:schemeClr val="accent5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3 (Accent Bar) 13"/>
          <p:cNvSpPr/>
          <p:nvPr/>
        </p:nvSpPr>
        <p:spPr>
          <a:xfrm>
            <a:off x="662474" y="1751661"/>
            <a:ext cx="916783" cy="304800"/>
          </a:xfrm>
          <a:prstGeom prst="accentCallout3">
            <a:avLst>
              <a:gd name="adj1" fmla="val 51359"/>
              <a:gd name="adj2" fmla="val 6734"/>
              <a:gd name="adj3" fmla="val 82081"/>
              <a:gd name="adj4" fmla="val -21687"/>
              <a:gd name="adj5" fmla="val 212622"/>
              <a:gd name="adj6" fmla="val -21687"/>
              <a:gd name="adj7" fmla="val 459784"/>
              <a:gd name="adj8" fmla="val 11400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Façade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ine Callout 2 (Accent Bar) 14"/>
          <p:cNvSpPr/>
          <p:nvPr/>
        </p:nvSpPr>
        <p:spPr>
          <a:xfrm>
            <a:off x="8077200" y="3226037"/>
            <a:ext cx="838200" cy="307967"/>
          </a:xfrm>
          <a:prstGeom prst="accentCallout2">
            <a:avLst>
              <a:gd name="adj1" fmla="val 49047"/>
              <a:gd name="adj2" fmla="val 5025"/>
              <a:gd name="adj3" fmla="val 47953"/>
              <a:gd name="adj4" fmla="val -21831"/>
              <a:gd name="adj5" fmla="val 112500"/>
              <a:gd name="adj6" fmla="val -5575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Office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Line Callout 2 (Accent Bar) 15"/>
          <p:cNvSpPr/>
          <p:nvPr/>
        </p:nvSpPr>
        <p:spPr>
          <a:xfrm>
            <a:off x="381000" y="5638800"/>
            <a:ext cx="2133600" cy="537241"/>
          </a:xfrm>
          <a:prstGeom prst="accentCallout2">
            <a:avLst>
              <a:gd name="adj1" fmla="val 52140"/>
              <a:gd name="adj2" fmla="val 95009"/>
              <a:gd name="adj3" fmla="val 52435"/>
              <a:gd name="adj4" fmla="val 114066"/>
              <a:gd name="adj5" fmla="val -127433"/>
              <a:gd name="adj6" fmla="val 13357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Lobby &amp;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Conference Room</a:t>
            </a:r>
          </a:p>
        </p:txBody>
      </p:sp>
    </p:spTree>
    <p:extLst>
      <p:ext uri="{BB962C8B-B14F-4D97-AF65-F5344CB8AC3E}">
        <p14:creationId xmlns:p14="http://schemas.microsoft.com/office/powerpoint/2010/main" val="30360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51" y="443880"/>
            <a:ext cx="3756298" cy="62617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1</a:t>
              </a:r>
              <a:r>
                <a:rPr lang="en-US" sz="1900" baseline="30000" dirty="0" smtClean="0">
                  <a:latin typeface="Franklin Gothic Demi Cond" panose="020B0706030402020204" pitchFamily="34" charset="0"/>
                </a:rPr>
                <a:t>st</a:t>
              </a:r>
              <a:r>
                <a:rPr lang="en-US" sz="1900" dirty="0" smtClean="0">
                  <a:latin typeface="Franklin Gothic Demi Cond" panose="020B0706030402020204" pitchFamily="34" charset="0"/>
                </a:rPr>
                <a:t> Floor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4029075" y="3581400"/>
            <a:ext cx="1143000" cy="2476500"/>
          </a:xfrm>
          <a:custGeom>
            <a:avLst/>
            <a:gdLst>
              <a:gd name="connsiteX0" fmla="*/ 0 w 1143000"/>
              <a:gd name="connsiteY0" fmla="*/ 0 h 2476500"/>
              <a:gd name="connsiteX1" fmla="*/ 28575 w 1143000"/>
              <a:gd name="connsiteY1" fmla="*/ 2476500 h 2476500"/>
              <a:gd name="connsiteX2" fmla="*/ 1143000 w 1143000"/>
              <a:gd name="connsiteY2" fmla="*/ 2457450 h 2476500"/>
              <a:gd name="connsiteX3" fmla="*/ 1143000 w 1143000"/>
              <a:gd name="connsiteY3" fmla="*/ 1733550 h 2476500"/>
              <a:gd name="connsiteX4" fmla="*/ 819150 w 1143000"/>
              <a:gd name="connsiteY4" fmla="*/ 1743075 h 2476500"/>
              <a:gd name="connsiteX5" fmla="*/ 809625 w 1143000"/>
              <a:gd name="connsiteY5" fmla="*/ 0 h 2476500"/>
              <a:gd name="connsiteX6" fmla="*/ 0 w 1143000"/>
              <a:gd name="connsiteY6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000" h="2476500">
                <a:moveTo>
                  <a:pt x="0" y="0"/>
                </a:moveTo>
                <a:lnTo>
                  <a:pt x="28575" y="2476500"/>
                </a:lnTo>
                <a:lnTo>
                  <a:pt x="1143000" y="2457450"/>
                </a:lnTo>
                <a:lnTo>
                  <a:pt x="1143000" y="1733550"/>
                </a:lnTo>
                <a:lnTo>
                  <a:pt x="819150" y="1743075"/>
                </a:lnTo>
                <a:lnTo>
                  <a:pt x="809625" y="0"/>
                </a:lnTo>
                <a:lnTo>
                  <a:pt x="0" y="0"/>
                </a:lnTo>
                <a:close/>
              </a:path>
            </a:pathLst>
          </a:custGeom>
          <a:solidFill>
            <a:srgbClr val="13B16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857750" y="3848100"/>
            <a:ext cx="704850" cy="1647825"/>
          </a:xfrm>
          <a:custGeom>
            <a:avLst/>
            <a:gdLst>
              <a:gd name="connsiteX0" fmla="*/ 0 w 704850"/>
              <a:gd name="connsiteY0" fmla="*/ 0 h 1647825"/>
              <a:gd name="connsiteX1" fmla="*/ 0 w 704850"/>
              <a:gd name="connsiteY1" fmla="*/ 1466850 h 1647825"/>
              <a:gd name="connsiteX2" fmla="*/ 333375 w 704850"/>
              <a:gd name="connsiteY2" fmla="*/ 1457325 h 1647825"/>
              <a:gd name="connsiteX3" fmla="*/ 333375 w 704850"/>
              <a:gd name="connsiteY3" fmla="*/ 1647825 h 1647825"/>
              <a:gd name="connsiteX4" fmla="*/ 704850 w 704850"/>
              <a:gd name="connsiteY4" fmla="*/ 1647825 h 1647825"/>
              <a:gd name="connsiteX5" fmla="*/ 704850 w 704850"/>
              <a:gd name="connsiteY5" fmla="*/ 19050 h 1647825"/>
              <a:gd name="connsiteX6" fmla="*/ 0 w 704850"/>
              <a:gd name="connsiteY6" fmla="*/ 0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850" h="1647825">
                <a:moveTo>
                  <a:pt x="0" y="0"/>
                </a:moveTo>
                <a:lnTo>
                  <a:pt x="0" y="1466850"/>
                </a:lnTo>
                <a:lnTo>
                  <a:pt x="333375" y="1457325"/>
                </a:lnTo>
                <a:lnTo>
                  <a:pt x="333375" y="1647825"/>
                </a:lnTo>
                <a:lnTo>
                  <a:pt x="704850" y="1647825"/>
                </a:lnTo>
                <a:lnTo>
                  <a:pt x="704850" y="19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Callout 2 (Accent Bar) 14"/>
          <p:cNvSpPr/>
          <p:nvPr/>
        </p:nvSpPr>
        <p:spPr>
          <a:xfrm>
            <a:off x="769800" y="4229099"/>
            <a:ext cx="1905001" cy="304800"/>
          </a:xfrm>
          <a:prstGeom prst="accentCallout2">
            <a:avLst>
              <a:gd name="adj1" fmla="val 59375"/>
              <a:gd name="adj2" fmla="val 95167"/>
              <a:gd name="adj3" fmla="val 59375"/>
              <a:gd name="adj4" fmla="val 113333"/>
              <a:gd name="adj5" fmla="val 237500"/>
              <a:gd name="adj6" fmla="val 175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Reception/Lobby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Line Callout 2 (Accent Bar) 15"/>
          <p:cNvSpPr/>
          <p:nvPr/>
        </p:nvSpPr>
        <p:spPr>
          <a:xfrm>
            <a:off x="6248400" y="4229098"/>
            <a:ext cx="1981200" cy="290513"/>
          </a:xfrm>
          <a:prstGeom prst="accentCallout2">
            <a:avLst>
              <a:gd name="adj1" fmla="val 38422"/>
              <a:gd name="adj2" fmla="val 5342"/>
              <a:gd name="adj3" fmla="val 38422"/>
              <a:gd name="adj4" fmla="val -14476"/>
              <a:gd name="adj5" fmla="val 155122"/>
              <a:gd name="adj6" fmla="val -375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Conference Room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>
                <a:solidFill>
                  <a:srgbClr val="15C57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</a:t>
            </a:r>
            <a:r>
              <a:rPr lang="en-US" sz="1600" dirty="0">
                <a:solidFill>
                  <a:srgbClr val="15C571"/>
                </a:solidFill>
              </a:rPr>
              <a:t>four spaces </a:t>
            </a:r>
            <a:r>
              <a:rPr lang="en-US" sz="1600" dirty="0" smtClean="0">
                <a:solidFill>
                  <a:srgbClr val="15C571"/>
                </a:solidFill>
              </a:rPr>
              <a:t>  |   </a:t>
            </a:r>
            <a:r>
              <a:rPr lang="en-US" sz="1600" dirty="0" smtClean="0">
                <a:solidFill>
                  <a:schemeClr val="bg1"/>
                </a:solidFill>
              </a:rPr>
              <a:t>design solutions</a:t>
            </a:r>
          </a:p>
        </p:txBody>
      </p:sp>
    </p:spTree>
    <p:extLst>
      <p:ext uri="{BB962C8B-B14F-4D97-AF65-F5344CB8AC3E}">
        <p14:creationId xmlns:p14="http://schemas.microsoft.com/office/powerpoint/2010/main" val="26931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Criteria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27829"/>
              </p:ext>
            </p:extLst>
          </p:nvPr>
        </p:nvGraphicFramePr>
        <p:xfrm>
          <a:off x="1359237" y="1828800"/>
          <a:ext cx="6897994" cy="109899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77232"/>
                <a:gridCol w="1354837"/>
                <a:gridCol w="1354837"/>
                <a:gridCol w="1355544"/>
                <a:gridCol w="1355544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Space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Eh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Ev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Avg:Min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Lower Lobby (F112)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100 lux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30 lux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4:1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Upper Lobby (F113)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Reception Desk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150 lux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50 lux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4:1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General Area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100 lux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30 lux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4:1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59237" y="3505200"/>
            <a:ext cx="2667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Kozuka Gothic Pr6N R" pitchFamily="34" charset="-128"/>
                <a:ea typeface="Kozuka Gothic Pr6N R" pitchFamily="34" charset="-128"/>
              </a:rPr>
              <a:t>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Kozuka Gothic Pr6N R" pitchFamily="34" charset="-128"/>
                <a:ea typeface="Kozuka Gothic Pr6N R" pitchFamily="34" charset="-128"/>
              </a:rPr>
              <a:t>Modern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Kozuka Gothic Pr6N R" pitchFamily="34" charset="-128"/>
                <a:ea typeface="Kozuka Gothic Pr6N R" pitchFamily="34" charset="-128"/>
              </a:rPr>
              <a:t>Technology Oriented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3" cy="4972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81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3" cy="4972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7" y="1295398"/>
            <a:ext cx="6137883" cy="513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3" cy="4972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41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14" y="1600200"/>
            <a:ext cx="5992171" cy="398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6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04800"/>
            <a:ext cx="6362700" cy="6362700"/>
          </a:xfrm>
          <a:prstGeom prst="rect">
            <a:avLst/>
          </a:prstGeom>
          <a:effectLst>
            <a:glow rad="127000">
              <a:schemeClr val="bg1"/>
            </a:glow>
            <a:softEdge rad="31750"/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building   </a:t>
            </a:r>
            <a:r>
              <a:rPr lang="en-US" sz="1600" dirty="0" smtClean="0">
                <a:solidFill>
                  <a:srgbClr val="15C571"/>
                </a:solidFill>
              </a:rPr>
              <a:t>|   concept   |   four spaces   |   design solutions</a:t>
            </a:r>
          </a:p>
        </p:txBody>
      </p:sp>
    </p:spTree>
    <p:extLst>
      <p:ext uri="{BB962C8B-B14F-4D97-AF65-F5344CB8AC3E}">
        <p14:creationId xmlns:p14="http://schemas.microsoft.com/office/powerpoint/2010/main" val="36312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3" cy="4972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41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3" cy="4972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41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3" cy="4972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11917"/>
            <a:ext cx="3948429" cy="6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2" cy="4972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9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295399"/>
            <a:ext cx="6137882" cy="4972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59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352550"/>
            <a:ext cx="5162201" cy="4181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04800"/>
            <a:ext cx="16002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05000"/>
            <a:ext cx="16002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4" y="3505199"/>
            <a:ext cx="1590675" cy="1590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4" y="5086349"/>
            <a:ext cx="1590676" cy="15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85" y="2514598"/>
            <a:ext cx="4432015" cy="359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9" y="2514599"/>
            <a:ext cx="4432016" cy="3590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lobby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Lobby | Reception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03058" y="1524000"/>
            <a:ext cx="5562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Psychological impression:</a:t>
            </a:r>
          </a:p>
          <a:p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  <a:latin typeface="Kozuka Gothic Pr6N R" pitchFamily="34" charset="-128"/>
              <a:ea typeface="Kozuka Gothic Pr6N R" pitchFamily="34" charset="-128"/>
            </a:endParaRPr>
          </a:p>
          <a:p>
            <a:pPr algn="ctr"/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R" pitchFamily="34" charset="-128"/>
                <a:ea typeface="Kozuka Gothic Pr6N R" pitchFamily="34" charset="-128"/>
              </a:rPr>
              <a:t>           </a:t>
            </a: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R" pitchFamily="34" charset="-128"/>
                <a:ea typeface="Kozuka Gothic Pr6N R" pitchFamily="34" charset="-128"/>
              </a:rPr>
              <a:t>r</a:t>
            </a: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R" pitchFamily="34" charset="-128"/>
                <a:ea typeface="Kozuka Gothic Pr6N R" pitchFamily="34" charset="-128"/>
              </a:rPr>
              <a:t>elaxation</a:t>
            </a: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R" pitchFamily="34" charset="-128"/>
                <a:ea typeface="Kozuka Gothic Pr6N R" pitchFamily="34" charset="-128"/>
              </a:rPr>
              <a:t> </a:t>
            </a: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R" pitchFamily="34" charset="-128"/>
                <a:ea typeface="Kozuka Gothic Pr6N R" pitchFamily="34" charset="-128"/>
              </a:rPr>
              <a:t>| </a:t>
            </a: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R" pitchFamily="34" charset="-128"/>
                <a:ea typeface="Kozuka Gothic Pr6N R" pitchFamily="34" charset="-128"/>
              </a:rPr>
              <a:t>tension</a:t>
            </a:r>
            <a:endParaRPr lang="en-US" sz="1700" b="1" dirty="0" smtClean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Kozuka Gothic Pr6N R" pitchFamily="34" charset="-128"/>
              <a:ea typeface="Kozuka Gothic Pr6N R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711985" y="2514599"/>
            <a:ext cx="0" cy="3590313"/>
          </a:xfrm>
          <a:prstGeom prst="line">
            <a:avLst/>
          </a:prstGeom>
          <a:ln w="19050">
            <a:solidFill>
              <a:srgbClr val="15C5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Criteria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conference room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>
                <a:solidFill>
                  <a:srgbClr val="15C571"/>
                </a:solidFill>
              </a:rPr>
              <a:t>open office   </a:t>
            </a:r>
            <a:r>
              <a:rPr lang="en-US" sz="1600" dirty="0" smtClean="0">
                <a:solidFill>
                  <a:srgbClr val="15C571"/>
                </a:solidFill>
              </a:rPr>
              <a:t>|   façade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85642"/>
              </p:ext>
            </p:extLst>
          </p:nvPr>
        </p:nvGraphicFramePr>
        <p:xfrm>
          <a:off x="1359237" y="1828800"/>
          <a:ext cx="6629400" cy="10722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05000"/>
                <a:gridCol w="1600200"/>
                <a:gridCol w="1446882"/>
                <a:gridCol w="1677318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Surface/Purpose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Eh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Ev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Avg:Min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Meeting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150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75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1.5:1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AV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30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30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Front-screen projection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50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Faces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300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400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1.5:1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59237" y="3505200"/>
            <a:ext cx="2667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Kozuka Gothic Pr6N R" pitchFamily="34" charset="-128"/>
                <a:ea typeface="Kozuka Gothic Pr6N R" pitchFamily="34" charset="-128"/>
              </a:rPr>
              <a:t>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Kozuka Gothic Pr6N R" pitchFamily="34" charset="-128"/>
                <a:ea typeface="Kozuka Gothic Pr6N R" pitchFamily="34" charset="-128"/>
              </a:rPr>
              <a:t>Simple</a:t>
            </a:r>
            <a:endParaRPr lang="en-US" sz="1700" dirty="0">
              <a:latin typeface="Kozuka Gothic Pr6N R" pitchFamily="34" charset="-128"/>
              <a:ea typeface="Kozuka Gothic Pr6N R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Kozuka Gothic Pr6N R" pitchFamily="34" charset="-128"/>
                <a:ea typeface="Kozuka Gothic Pr6N R" pitchFamily="34" charset="-128"/>
              </a:rPr>
              <a:t>Task driven</a:t>
            </a:r>
            <a:endParaRPr lang="en-US" sz="1700" dirty="0">
              <a:latin typeface="Kozuka Gothic Pr6N R" pitchFamily="34" charset="-128"/>
              <a:ea typeface="Kozuka Gothic Pr6N R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conference room</a:t>
            </a:r>
            <a:r>
              <a:rPr lang="en-US" sz="1600" dirty="0" smtClean="0">
                <a:solidFill>
                  <a:srgbClr val="15C571"/>
                </a:solidFill>
              </a:rPr>
              <a:t>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Conference Room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676400"/>
            <a:ext cx="6387222" cy="4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8" y="1143000"/>
            <a:ext cx="5659742" cy="3598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conference room</a:t>
            </a:r>
            <a:r>
              <a:rPr lang="en-US" sz="1600" dirty="0" smtClean="0">
                <a:solidFill>
                  <a:srgbClr val="15C571"/>
                </a:solidFill>
              </a:rPr>
              <a:t>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Conference Room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85" y="4741137"/>
            <a:ext cx="1866357" cy="186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"/>
          <a:stretch/>
        </p:blipFill>
        <p:spPr>
          <a:xfrm>
            <a:off x="5278742" y="4741137"/>
            <a:ext cx="1884058" cy="1866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28" y="4769713"/>
            <a:ext cx="1780607" cy="183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building   </a:t>
            </a:r>
            <a:r>
              <a:rPr lang="en-US" sz="1600" dirty="0" smtClean="0">
                <a:solidFill>
                  <a:srgbClr val="15C571"/>
                </a:solidFill>
              </a:rPr>
              <a:t>|   concept   |   four spaces   |   design solutions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6382" y="1492746"/>
            <a:ext cx="63038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Myriad Pro" pitchFamily="34" charset="0"/>
              </a:defRPr>
            </a:lvl1pPr>
          </a:lstStyle>
          <a:p>
            <a:r>
              <a:rPr lang="en-US" sz="1700" b="1" dirty="0" err="1">
                <a:latin typeface="Kozuka Gothic Pr6N R" pitchFamily="34" charset="-128"/>
                <a:ea typeface="Kozuka Gothic Pr6N R" pitchFamily="34" charset="-128"/>
              </a:rPr>
              <a:t>Fraunhofer</a:t>
            </a:r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 CSE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5 Channel Center Street, Boston, MA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Offices and research laboratories (Group B)</a:t>
            </a:r>
            <a:br>
              <a:rPr lang="en-US" sz="1700" b="1" dirty="0">
                <a:latin typeface="Kozuka Gothic Pr6N R" pitchFamily="34" charset="-128"/>
                <a:ea typeface="Kozuka Gothic Pr6N R" pitchFamily="34" charset="-128"/>
              </a:rPr>
            </a:br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Conference room (Group A-3)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42150SF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6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General Contractor: </a:t>
            </a:r>
            <a:r>
              <a:rPr lang="en-US" sz="1700" b="1" dirty="0" err="1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Gilbane</a:t>
            </a:r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 Building Co.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Architects: </a:t>
            </a:r>
            <a:r>
              <a:rPr lang="en-US" sz="1700" b="1" dirty="0" err="1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DiMella</a:t>
            </a:r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 Shaffer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Structural Engineer: </a:t>
            </a:r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McNamara/Salvia, Inc.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MEP/FP/Tel Data Engineer: </a:t>
            </a:r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BR+A Consulting Engineers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Lighting Consultant: </a:t>
            </a:r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Lam Partners</a:t>
            </a:r>
          </a:p>
          <a:p>
            <a:r>
              <a:rPr lang="en-US" sz="1700" b="1" dirty="0">
                <a:latin typeface="Kozuka Gothic Pr6N R" pitchFamily="34" charset="-128"/>
                <a:ea typeface="Kozuka Gothic Pr6N R" pitchFamily="34" charset="-128"/>
              </a:rPr>
              <a:t>Plumbing/HVAC Services: </a:t>
            </a:r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Northeastern Mechanical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492746"/>
            <a:ext cx="235758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Building Name-</a:t>
            </a:r>
          </a:p>
          <a:p>
            <a:pPr algn="r"/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Location-</a:t>
            </a:r>
          </a:p>
          <a:p>
            <a:pPr algn="r"/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Occupancy Type-</a:t>
            </a:r>
          </a:p>
          <a:p>
            <a:pPr algn="r"/>
            <a:endParaRPr lang="en-US" sz="1700" b="1" dirty="0">
              <a:solidFill>
                <a:srgbClr val="0E804A"/>
              </a:solidFill>
              <a:latin typeface="Kozuka Gothic Pr6N R" pitchFamily="34" charset="-128"/>
              <a:ea typeface="Kozuka Gothic Pr6N R" pitchFamily="34" charset="-128"/>
            </a:endParaRPr>
          </a:p>
          <a:p>
            <a:pPr algn="r"/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Size-</a:t>
            </a:r>
          </a:p>
          <a:p>
            <a:pPr algn="r"/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Stories above Grade-</a:t>
            </a:r>
          </a:p>
          <a:p>
            <a:pPr algn="r"/>
            <a:r>
              <a:rPr lang="en-US" sz="1700" b="1" dirty="0">
                <a:solidFill>
                  <a:srgbClr val="0E804A"/>
                </a:solidFill>
                <a:latin typeface="Kozuka Gothic Pr6N R" pitchFamily="34" charset="-128"/>
                <a:ea typeface="Kozuka Gothic Pr6N R" pitchFamily="34" charset="-128"/>
              </a:rPr>
              <a:t>Project Teams-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1" name="TextBox 10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Project Overview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2" name="Chord 11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6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conference room</a:t>
            </a:r>
            <a:r>
              <a:rPr lang="en-US" sz="1600" dirty="0" smtClean="0">
                <a:solidFill>
                  <a:srgbClr val="15C571"/>
                </a:solidFill>
              </a:rPr>
              <a:t>   |   open office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Conference Room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" y="1057275"/>
            <a:ext cx="5000625" cy="3951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15095"/>
            <a:ext cx="4800600" cy="31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74" y="1013415"/>
            <a:ext cx="4573051" cy="5594079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209925" y="1876425"/>
            <a:ext cx="2752725" cy="4276725"/>
          </a:xfrm>
          <a:custGeom>
            <a:avLst/>
            <a:gdLst>
              <a:gd name="connsiteX0" fmla="*/ 0 w 2752725"/>
              <a:gd name="connsiteY0" fmla="*/ 161925 h 4276725"/>
              <a:gd name="connsiteX1" fmla="*/ 1028700 w 2752725"/>
              <a:gd name="connsiteY1" fmla="*/ 0 h 4276725"/>
              <a:gd name="connsiteX2" fmla="*/ 2752725 w 2752725"/>
              <a:gd name="connsiteY2" fmla="*/ 3495675 h 4276725"/>
              <a:gd name="connsiteX3" fmla="*/ 466725 w 2752725"/>
              <a:gd name="connsiteY3" fmla="*/ 4276725 h 4276725"/>
              <a:gd name="connsiteX4" fmla="*/ 57150 w 2752725"/>
              <a:gd name="connsiteY4" fmla="*/ 2009775 h 4276725"/>
              <a:gd name="connsiteX5" fmla="*/ 0 w 2752725"/>
              <a:gd name="connsiteY5" fmla="*/ 1000125 h 4276725"/>
              <a:gd name="connsiteX6" fmla="*/ 95250 w 2752725"/>
              <a:gd name="connsiteY6" fmla="*/ 981075 h 4276725"/>
              <a:gd name="connsiteX7" fmla="*/ 0 w 2752725"/>
              <a:gd name="connsiteY7" fmla="*/ 161925 h 427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2725" h="4276725">
                <a:moveTo>
                  <a:pt x="0" y="161925"/>
                </a:moveTo>
                <a:lnTo>
                  <a:pt x="1028700" y="0"/>
                </a:lnTo>
                <a:lnTo>
                  <a:pt x="2752725" y="3495675"/>
                </a:lnTo>
                <a:lnTo>
                  <a:pt x="466725" y="4276725"/>
                </a:lnTo>
                <a:lnTo>
                  <a:pt x="57150" y="2009775"/>
                </a:lnTo>
                <a:lnTo>
                  <a:pt x="0" y="1000125"/>
                </a:lnTo>
                <a:lnTo>
                  <a:pt x="95250" y="981075"/>
                </a:lnTo>
                <a:lnTo>
                  <a:pt x="0" y="161925"/>
                </a:lnTo>
                <a:close/>
              </a:path>
            </a:pathLst>
          </a:custGeom>
          <a:noFill/>
          <a:ln w="57150">
            <a:solidFill>
              <a:srgbClr val="13B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87" y="1295400"/>
            <a:ext cx="6751381" cy="50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Criteria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97174"/>
              </p:ext>
            </p:extLst>
          </p:nvPr>
        </p:nvGraphicFramePr>
        <p:xfrm>
          <a:off x="1455420" y="1981200"/>
          <a:ext cx="6080760" cy="4288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40230"/>
                <a:gridCol w="1200150"/>
                <a:gridCol w="1520190"/>
                <a:gridCol w="152019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Surface/Purpose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Eh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Ev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Avg:Min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Work plane (computer)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150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50</a:t>
                      </a:r>
                      <a:endParaRPr lang="en-US" sz="13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1.5:1</a:t>
                      </a:r>
                      <a:endParaRPr lang="en-US" sz="13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2108" y="3276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Spacious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4800"/>
            <a:ext cx="4727021" cy="63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43000"/>
            <a:ext cx="76581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4" name="TextBox 3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9" name="Chord 8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19200"/>
            <a:ext cx="7543800" cy="510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72" y="4658598"/>
            <a:ext cx="1704028" cy="17040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4620497"/>
            <a:ext cx="1713554" cy="17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19201"/>
            <a:ext cx="7543799" cy="51053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4238551"/>
            <a:ext cx="20955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238551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978950" y="1600200"/>
            <a:ext cx="5186099" cy="40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04" y="1518060"/>
            <a:ext cx="6660590" cy="4507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04" y="4259564"/>
            <a:ext cx="1766102" cy="1766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48" y="4259564"/>
            <a:ext cx="1766103" cy="1766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91" y="4259564"/>
            <a:ext cx="1766103" cy="17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building   </a:t>
            </a:r>
            <a:r>
              <a:rPr lang="en-US" sz="1600" dirty="0" smtClean="0">
                <a:solidFill>
                  <a:srgbClr val="15C571"/>
                </a:solidFill>
              </a:rPr>
              <a:t>|   concept   |   four spaces   |   design solutions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Architecture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568440"/>
            <a:ext cx="4521200" cy="350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1889879"/>
            <a:ext cx="4622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Myriad Pro" pitchFamily="34" charset="0"/>
              </a:defRPr>
            </a:lvl1pPr>
          </a:lstStyle>
          <a:p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renovation for a 100-year old </a:t>
            </a:r>
            <a:r>
              <a:rPr lang="en-US" sz="1900" b="1" dirty="0">
                <a:solidFill>
                  <a:srgbClr val="0E804A"/>
                </a:solidFill>
              </a:rPr>
              <a:t>historical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</a:t>
            </a:r>
            <a:r>
              <a:rPr lang="en-US" sz="1900" b="1" dirty="0" smtClean="0">
                <a:solidFill>
                  <a:srgbClr val="0E804A"/>
                </a:solidFill>
              </a:rPr>
              <a:t>classical </a:t>
            </a:r>
            <a:r>
              <a:rPr lang="en-US" sz="1900" b="1" dirty="0">
                <a:solidFill>
                  <a:srgbClr val="0E804A"/>
                </a:solidFill>
              </a:rPr>
              <a:t>revival-style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detailing</a:t>
            </a:r>
          </a:p>
          <a:p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 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Fort Point Channel district is marked by an exceptional degree of </a:t>
            </a:r>
            <a:r>
              <a:rPr lang="en-US" sz="1900" b="1" dirty="0">
                <a:solidFill>
                  <a:srgbClr val="0E804A"/>
                </a:solidFill>
              </a:rPr>
              <a:t>visual </a:t>
            </a:r>
            <a:r>
              <a:rPr lang="en-US" sz="1900" b="1" dirty="0" smtClean="0">
                <a:solidFill>
                  <a:srgbClr val="0E804A"/>
                </a:solidFill>
              </a:rPr>
              <a:t>uniformity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buildings 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elegantly proportioned, with classically inspired details concentrated at entrances and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cornices the 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structure is left unchanged in this project to </a:t>
            </a:r>
            <a:r>
              <a:rPr lang="en-US" sz="1900" b="1" dirty="0">
                <a:solidFill>
                  <a:srgbClr val="0E804A"/>
                </a:solidFill>
              </a:rPr>
              <a:t>conserve the significant continuity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throughout the District in terms of massing, scale, and </a:t>
            </a:r>
            <a:r>
              <a:rPr lang="en-US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style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 smtClean="0">
                <a:solidFill>
                  <a:schemeClr val="bg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Open Office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29200" cy="301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4121"/>
            <a:ext cx="4581524" cy="41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>
                <a:solidFill>
                  <a:srgbClr val="15C571"/>
                </a:solidFill>
              </a:rPr>
              <a:t>open office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Façade 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pencil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3" b="3823"/>
          <a:stretch/>
        </p:blipFill>
        <p:spPr>
          <a:xfrm>
            <a:off x="2812256" y="1371600"/>
            <a:ext cx="3519488" cy="47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9237" y="628694"/>
            <a:ext cx="3136563" cy="384721"/>
            <a:chOff x="1359237" y="628694"/>
            <a:chExt cx="3136563" cy="384721"/>
          </a:xfrm>
        </p:grpSpPr>
        <p:sp>
          <p:nvSpPr>
            <p:cNvPr id="9" name="TextBox 8"/>
            <p:cNvSpPr txBox="1"/>
            <p:nvPr/>
          </p:nvSpPr>
          <p:spPr>
            <a:xfrm>
              <a:off x="1503057" y="628694"/>
              <a:ext cx="299274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Criteria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0" name="Chord 9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>
                <a:solidFill>
                  <a:srgbClr val="15C571"/>
                </a:solidFill>
              </a:rPr>
              <a:t>open office</a:t>
            </a:r>
            <a:r>
              <a:rPr lang="en-US" sz="1600" dirty="0" smtClean="0">
                <a:solidFill>
                  <a:srgbClr val="15C571"/>
                </a:solidFill>
              </a:rPr>
              <a:t>   |   </a:t>
            </a:r>
            <a:r>
              <a:rPr lang="en-US" sz="1600" dirty="0" smtClean="0">
                <a:solidFill>
                  <a:schemeClr val="bg1"/>
                </a:solidFill>
              </a:rPr>
              <a:t>façade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3058" y="1600200"/>
            <a:ext cx="665892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IES </a:t>
            </a:r>
            <a:r>
              <a:rPr lang="en-US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Illuminance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Recommendations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Façade with reflection&lt;0.5 and low activity: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40 lux</a:t>
            </a:r>
          </a:p>
          <a:p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ASHRAE 90.1 (2010) Requirements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entrances and exits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main entries = 20W/linear-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door width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Façade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0.1W/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sf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each illuminated wall or surface or 2.5 W/linear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each illuminated wall or surface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length</a:t>
            </a:r>
          </a:p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Architectural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Historical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1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3663"/>
          <a:stretch/>
        </p:blipFill>
        <p:spPr>
          <a:xfrm>
            <a:off x="2561185" y="974400"/>
            <a:ext cx="4021630" cy="56937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>
                <a:solidFill>
                  <a:srgbClr val="15C571"/>
                </a:solidFill>
              </a:rPr>
              <a:t>open office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Façade 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42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" b="3618"/>
          <a:stretch/>
        </p:blipFill>
        <p:spPr>
          <a:xfrm>
            <a:off x="1541158" y="1013415"/>
            <a:ext cx="3958837" cy="55940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>
                <a:solidFill>
                  <a:srgbClr val="15C571"/>
                </a:solidFill>
              </a:rPr>
              <a:t>open office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Façade 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24" y="2748314"/>
            <a:ext cx="1585283" cy="2124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24" y="5218716"/>
            <a:ext cx="1737683" cy="13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lobby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15C571"/>
                </a:solidFill>
              </a:rPr>
              <a:t>|   conference room   |   </a:t>
            </a:r>
            <a:r>
              <a:rPr lang="en-US" sz="1600" dirty="0">
                <a:solidFill>
                  <a:srgbClr val="15C571"/>
                </a:solidFill>
              </a:rPr>
              <a:t>open office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façade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9237" y="628694"/>
            <a:ext cx="2145963" cy="384721"/>
            <a:chOff x="1359237" y="628694"/>
            <a:chExt cx="2145963" cy="384721"/>
          </a:xfrm>
        </p:grpSpPr>
        <p:sp>
          <p:nvSpPr>
            <p:cNvPr id="12" name="TextBox 11"/>
            <p:cNvSpPr txBox="1"/>
            <p:nvPr/>
          </p:nvSpPr>
          <p:spPr>
            <a:xfrm>
              <a:off x="1503058" y="628694"/>
              <a:ext cx="20021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 smtClean="0">
                  <a:latin typeface="Franklin Gothic Demi Cond" panose="020B0706030402020204" pitchFamily="34" charset="0"/>
                </a:rPr>
                <a:t>Façade </a:t>
              </a:r>
              <a:endParaRPr lang="en-US" sz="1900" dirty="0"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Chord 12"/>
            <p:cNvSpPr/>
            <p:nvPr/>
          </p:nvSpPr>
          <p:spPr>
            <a:xfrm>
              <a:off x="1359237" y="677233"/>
              <a:ext cx="287642" cy="287642"/>
            </a:xfrm>
            <a:prstGeom prst="chord">
              <a:avLst>
                <a:gd name="adj1" fmla="val 5433381"/>
                <a:gd name="adj2" fmla="val 16200000"/>
              </a:avLst>
            </a:pr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371600"/>
            <a:ext cx="5867400" cy="4655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6027254"/>
            <a:ext cx="298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Horseshoe </a:t>
            </a:r>
            <a:r>
              <a:rPr lang="en-US" sz="1600" dirty="0" smtClean="0"/>
              <a:t>Casino, </a:t>
            </a:r>
            <a:r>
              <a:rPr lang="en-US" sz="1600" dirty="0"/>
              <a:t>C</a:t>
            </a:r>
            <a:r>
              <a:rPr lang="en-US" sz="1600" dirty="0" smtClean="0"/>
              <a:t>leveland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65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072612" cy="1681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72612" y="0"/>
            <a:ext cx="3071388" cy="6858000"/>
          </a:xfrm>
          <a:prstGeom prst="rect">
            <a:avLst/>
          </a:prstGeom>
          <a:solidFill>
            <a:srgbClr val="15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120"/>
            <a:ext cx="6072612" cy="5176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012" y="533400"/>
            <a:ext cx="556260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 err="1" smtClean="0">
                <a:solidFill>
                  <a:schemeClr val="bg1"/>
                </a:solidFill>
                <a:latin typeface="Franklin Gothic Demi Cond" panose="020B0706030402020204" pitchFamily="34" charset="0"/>
                <a:ea typeface="Adobe Fan Heiti Std B" pitchFamily="34" charset="-128"/>
              </a:rPr>
              <a:t>Fraunhofer</a:t>
            </a:r>
            <a:r>
              <a:rPr lang="en-US" sz="2100" dirty="0" smtClean="0">
                <a:solidFill>
                  <a:schemeClr val="bg1"/>
                </a:solidFill>
                <a:latin typeface="Franklin Gothic Demi Cond" panose="020B0706030402020204" pitchFamily="34" charset="0"/>
                <a:ea typeface="Adobe Fan Heiti Std B" pitchFamily="34" charset="-128"/>
              </a:rPr>
              <a:t> | Center for Sustainable Energy</a:t>
            </a:r>
          </a:p>
          <a:p>
            <a:pPr algn="r"/>
            <a:r>
              <a:rPr lang="en-US" sz="21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Boston, MA</a:t>
            </a:r>
          </a:p>
          <a:p>
            <a:pPr algn="r"/>
            <a:r>
              <a:rPr lang="en-US" sz="21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Schematic Lighting Design</a:t>
            </a:r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dirty="0" err="1" smtClean="0"/>
              <a:t>Xiaoyin</a:t>
            </a:r>
            <a:r>
              <a:rPr lang="en-US" dirty="0" smtClean="0"/>
              <a:t> </a:t>
            </a:r>
            <a:r>
              <a:rPr lang="en-US" dirty="0" smtClean="0"/>
              <a:t>Wu</a:t>
            </a:r>
          </a:p>
          <a:p>
            <a:pPr algn="r"/>
            <a:r>
              <a:rPr lang="en-US" dirty="0" smtClean="0"/>
              <a:t>2013.12.09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693906" y="168112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Franklin Gothic Demi Cond" panose="020B0706030402020204" pitchFamily="34" charset="0"/>
              </a:rPr>
              <a:t>QUESTIONS?</a:t>
            </a:r>
            <a:endParaRPr lang="en-US" sz="24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77200" cy="637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building   </a:t>
            </a:r>
            <a:r>
              <a:rPr lang="en-US" sz="1600" dirty="0" smtClean="0">
                <a:solidFill>
                  <a:srgbClr val="15C571"/>
                </a:solidFill>
              </a:rPr>
              <a:t>|   concept   |   four spaces   |   design solutions</a:t>
            </a:r>
          </a:p>
        </p:txBody>
      </p:sp>
      <p:sp>
        <p:nvSpPr>
          <p:cNvPr id="2" name="Oval 1"/>
          <p:cNvSpPr/>
          <p:nvPr/>
        </p:nvSpPr>
        <p:spPr>
          <a:xfrm>
            <a:off x="5562600" y="5410200"/>
            <a:ext cx="762000" cy="762000"/>
          </a:xfrm>
          <a:prstGeom prst="ellipse">
            <a:avLst/>
          </a:prstGeom>
          <a:noFill/>
          <a:ln>
            <a:solidFill>
              <a:srgbClr val="13B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04800"/>
            <a:ext cx="8065177" cy="637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88659" y="4876800"/>
            <a:ext cx="762000" cy="762000"/>
          </a:xfrm>
          <a:prstGeom prst="ellipse">
            <a:avLst/>
          </a:prstGeom>
          <a:noFill/>
          <a:ln>
            <a:solidFill>
              <a:srgbClr val="13B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building   </a:t>
            </a:r>
            <a:r>
              <a:rPr lang="en-US" sz="1600" dirty="0" smtClean="0">
                <a:solidFill>
                  <a:srgbClr val="15C571"/>
                </a:solidFill>
              </a:rPr>
              <a:t>|   concept   |   four spaces   |   design solutions</a:t>
            </a:r>
          </a:p>
        </p:txBody>
      </p:sp>
    </p:spTree>
    <p:extLst>
      <p:ext uri="{BB962C8B-B14F-4D97-AF65-F5344CB8AC3E}">
        <p14:creationId xmlns:p14="http://schemas.microsoft.com/office/powerpoint/2010/main" val="47069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1" y="304800"/>
            <a:ext cx="7969417" cy="637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55218" y="5014913"/>
            <a:ext cx="728662" cy="700087"/>
            <a:chOff x="3655218" y="5014913"/>
            <a:chExt cx="728662" cy="700087"/>
          </a:xfrm>
        </p:grpSpPr>
        <p:sp>
          <p:nvSpPr>
            <p:cNvPr id="4" name="Freeform 3"/>
            <p:cNvSpPr/>
            <p:nvPr/>
          </p:nvSpPr>
          <p:spPr>
            <a:xfrm>
              <a:off x="3655218" y="5014913"/>
              <a:ext cx="728662" cy="395287"/>
            </a:xfrm>
            <a:custGeom>
              <a:avLst/>
              <a:gdLst>
                <a:gd name="connsiteX0" fmla="*/ 0 w 728662"/>
                <a:gd name="connsiteY0" fmla="*/ 190500 h 395287"/>
                <a:gd name="connsiteX1" fmla="*/ 171450 w 728662"/>
                <a:gd name="connsiteY1" fmla="*/ 0 h 395287"/>
                <a:gd name="connsiteX2" fmla="*/ 728662 w 728662"/>
                <a:gd name="connsiteY2" fmla="*/ 214312 h 395287"/>
                <a:gd name="connsiteX3" fmla="*/ 561975 w 728662"/>
                <a:gd name="connsiteY3" fmla="*/ 395287 h 395287"/>
                <a:gd name="connsiteX4" fmla="*/ 0 w 728662"/>
                <a:gd name="connsiteY4" fmla="*/ 190500 h 39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662" h="395287">
                  <a:moveTo>
                    <a:pt x="0" y="190500"/>
                  </a:moveTo>
                  <a:lnTo>
                    <a:pt x="171450" y="0"/>
                  </a:lnTo>
                  <a:lnTo>
                    <a:pt x="728662" y="214312"/>
                  </a:lnTo>
                  <a:lnTo>
                    <a:pt x="561975" y="395287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13B1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3657600" y="5181600"/>
              <a:ext cx="723900" cy="533400"/>
            </a:xfrm>
            <a:custGeom>
              <a:avLst/>
              <a:gdLst>
                <a:gd name="connsiteX0" fmla="*/ 542925 w 723900"/>
                <a:gd name="connsiteY0" fmla="*/ 504825 h 504825"/>
                <a:gd name="connsiteX1" fmla="*/ 714375 w 723900"/>
                <a:gd name="connsiteY1" fmla="*/ 295275 h 504825"/>
                <a:gd name="connsiteX2" fmla="*/ 723900 w 723900"/>
                <a:gd name="connsiteY2" fmla="*/ 28575 h 504825"/>
                <a:gd name="connsiteX3" fmla="*/ 561975 w 723900"/>
                <a:gd name="connsiteY3" fmla="*/ 214312 h 504825"/>
                <a:gd name="connsiteX4" fmla="*/ 4763 w 723900"/>
                <a:gd name="connsiteY4" fmla="*/ 0 h 504825"/>
                <a:gd name="connsiteX5" fmla="*/ 0 w 723900"/>
                <a:gd name="connsiteY5" fmla="*/ 280987 h 504825"/>
                <a:gd name="connsiteX6" fmla="*/ 542925 w 723900"/>
                <a:gd name="connsiteY6" fmla="*/ 504825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504825">
                  <a:moveTo>
                    <a:pt x="542925" y="504825"/>
                  </a:moveTo>
                  <a:lnTo>
                    <a:pt x="714375" y="295275"/>
                  </a:lnTo>
                  <a:lnTo>
                    <a:pt x="723900" y="28575"/>
                  </a:lnTo>
                  <a:lnTo>
                    <a:pt x="561975" y="214312"/>
                  </a:lnTo>
                  <a:lnTo>
                    <a:pt x="4763" y="0"/>
                  </a:lnTo>
                  <a:cubicBezTo>
                    <a:pt x="3175" y="93662"/>
                    <a:pt x="1588" y="187325"/>
                    <a:pt x="0" y="280987"/>
                  </a:cubicBezTo>
                  <a:lnTo>
                    <a:pt x="542925" y="504825"/>
                  </a:lnTo>
                  <a:close/>
                </a:path>
              </a:pathLst>
            </a:custGeom>
            <a:solidFill>
              <a:srgbClr val="13B166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building   </a:t>
            </a:r>
            <a:r>
              <a:rPr lang="en-US" sz="1600" dirty="0" smtClean="0">
                <a:solidFill>
                  <a:srgbClr val="15C571"/>
                </a:solidFill>
              </a:rPr>
              <a:t>|   concept   |   four spaces   |   design solutions</a:t>
            </a:r>
          </a:p>
        </p:txBody>
      </p:sp>
    </p:spTree>
    <p:extLst>
      <p:ext uri="{BB962C8B-B14F-4D97-AF65-F5344CB8AC3E}">
        <p14:creationId xmlns:p14="http://schemas.microsoft.com/office/powerpoint/2010/main" val="24514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18288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Based in Boston, MA, the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Fraunhofer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 Center for Sustainable Energy Systems (CSE) is an applied research and development laboratory dedicated to the commercialization of </a:t>
            </a:r>
            <a:r>
              <a:rPr lang="en-US" b="1" dirty="0" smtClean="0">
                <a:effectLst/>
                <a:latin typeface="Kozuka Gothic Pr6N M" pitchFamily="34" charset="-128"/>
                <a:ea typeface="Kozuka Gothic Pr6N M" pitchFamily="34" charset="-128"/>
              </a:rPr>
              <a:t>CLEAN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 energy </a:t>
            </a:r>
            <a:r>
              <a:rPr lang="en-US" b="1" dirty="0" smtClean="0">
                <a:effectLst/>
                <a:latin typeface="Kozuka Gothic Pr6N M" pitchFamily="34" charset="-128"/>
                <a:ea typeface="Kozuka Gothic Pr6N M" pitchFamily="34" charset="-128"/>
              </a:rPr>
              <a:t>TECHNOLOGIES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. CSE engages in </a:t>
            </a:r>
            <a:r>
              <a:rPr lang="en-US" b="1" dirty="0" smtClean="0">
                <a:effectLst/>
                <a:latin typeface="Kozuka Gothic Pr6N M" pitchFamily="34" charset="-128"/>
                <a:ea typeface="Kozuka Gothic Pr6N M" pitchFamily="34" charset="-128"/>
              </a:rPr>
              <a:t>COLLABORATIVE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 research and development with private companies, government entities, and academic institutions, performing research that broadly benefits firms, industries, and society.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Kozuka Gothic Pr6N R" pitchFamily="34" charset="-128"/>
              <a:ea typeface="Kozuka Gothic Pr6N R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four spaces   |   design solutions</a:t>
            </a:r>
          </a:p>
        </p:txBody>
      </p:sp>
    </p:spTree>
    <p:extLst>
      <p:ext uri="{BB962C8B-B14F-4D97-AF65-F5344CB8AC3E}">
        <p14:creationId xmlns:p14="http://schemas.microsoft.com/office/powerpoint/2010/main" val="8811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59" y="6607494"/>
            <a:ext cx="502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Fraunhofer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CSE | Boston, MA | Schematic Design |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Xiaoyin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BankGothic Lt BT" panose="020B0607020203060204" pitchFamily="34" charset="0"/>
              </a:rPr>
              <a:t> Wu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BankGothic Lt BT" panose="020B060702020306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5C571"/>
                </a:solidFill>
              </a:rPr>
              <a:t>building</a:t>
            </a: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15C571"/>
                </a:solidFill>
              </a:rPr>
              <a:t>|   </a:t>
            </a:r>
            <a:r>
              <a:rPr lang="en-US" sz="1600" dirty="0" smtClean="0">
                <a:solidFill>
                  <a:schemeClr val="bg1"/>
                </a:solidFill>
              </a:rPr>
              <a:t>concept</a:t>
            </a:r>
            <a:r>
              <a:rPr lang="en-US" sz="1600" dirty="0" smtClean="0">
                <a:solidFill>
                  <a:srgbClr val="15C571"/>
                </a:solidFill>
              </a:rPr>
              <a:t>   |   four spaces   |   design solutions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8288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Based in Boston, MA, the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Fraunhofer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 Center for Sustainable Energy Systems (CSE) is an applied research and development laboratory dedicated to the commercialization of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M" pitchFamily="34" charset="-128"/>
                <a:ea typeface="Kozuka Gothic Pr6N M" pitchFamily="34" charset="-128"/>
              </a:rPr>
              <a:t>CLEAN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 energy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M" pitchFamily="34" charset="-128"/>
                <a:ea typeface="Kozuka Gothic Pr6N M" pitchFamily="34" charset="-128"/>
              </a:rPr>
              <a:t>TECHNOLOGIES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. CSE engages in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M" pitchFamily="34" charset="-128"/>
                <a:ea typeface="Kozuka Gothic Pr6N M" pitchFamily="34" charset="-128"/>
              </a:rPr>
              <a:t>COLLABORATIVE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/>
                <a:latin typeface="Kozuka Gothic Pr6N R" pitchFamily="34" charset="-128"/>
                <a:ea typeface="Kozuka Gothic Pr6N R" pitchFamily="34" charset="-128"/>
              </a:rPr>
              <a:t> research and development with private companies, government entities, and academic institutions, performing research that broadly benefits firms, industries, and society.</a:t>
            </a:r>
            <a:endParaRPr lang="en-US" b="1" dirty="0">
              <a:solidFill>
                <a:schemeClr val="bg1">
                  <a:lumMod val="85000"/>
                </a:schemeClr>
              </a:solidFill>
              <a:latin typeface="Kozuka Gothic Pr6N R" pitchFamily="34" charset="-128"/>
              <a:ea typeface="Kozuka Gothic Pr6N R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7050" y="1367134"/>
            <a:ext cx="300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3B166"/>
                </a:solidFill>
                <a:latin typeface="Kozuka Gothic Pr6N M" pitchFamily="34" charset="-128"/>
                <a:ea typeface="Kozuka Gothic Pr6N M" pitchFamily="34" charset="-128"/>
              </a:rPr>
              <a:t>clean—SIMPLICITY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0" y="289062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3B166"/>
                </a:solidFill>
                <a:latin typeface="Kozuka Gothic Pr6N M" pitchFamily="34" charset="-128"/>
                <a:ea typeface="Kozuka Gothic Pr6N M" pitchFamily="34" charset="-128"/>
              </a:rPr>
              <a:t>technology—INTELLIGENT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414123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mtClean="0">
                <a:solidFill>
                  <a:srgbClr val="13B166"/>
                </a:solidFill>
                <a:latin typeface="Kozuka Gothic Pr6N M" pitchFamily="34" charset="-128"/>
                <a:ea typeface="Kozuka Gothic Pr6N M" pitchFamily="34" charset="-128"/>
              </a:rPr>
              <a:t>coordination—COLLABORATIVE</a:t>
            </a:r>
            <a:endParaRPr lang="en-US" sz="2400" b="1" dirty="0" smtClean="0">
              <a:solidFill>
                <a:srgbClr val="13B166"/>
              </a:solidFill>
              <a:latin typeface="Kozuka Gothic Pr6N M" pitchFamily="34" charset="-128"/>
              <a:ea typeface="Kozuka Gothic Pr6N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32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1404</Words>
  <Application>Microsoft Office PowerPoint</Application>
  <PresentationFormat>On-screen Show (4:3)</PresentationFormat>
  <Paragraphs>268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PSUAE</dc:creator>
  <cp:lastModifiedBy>PSUAE</cp:lastModifiedBy>
  <cp:revision>44</cp:revision>
  <cp:lastPrinted>2013-12-09T10:08:35Z</cp:lastPrinted>
  <dcterms:created xsi:type="dcterms:W3CDTF">2013-11-10T22:35:59Z</dcterms:created>
  <dcterms:modified xsi:type="dcterms:W3CDTF">2013-12-09T10:09:10Z</dcterms:modified>
</cp:coreProperties>
</file>